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9" r:id="rId3"/>
    <p:sldId id="302" r:id="rId4"/>
    <p:sldId id="303" r:id="rId5"/>
    <p:sldId id="295" r:id="rId6"/>
    <p:sldId id="304" r:id="rId7"/>
    <p:sldId id="305" r:id="rId8"/>
    <p:sldId id="263" r:id="rId9"/>
    <p:sldId id="265" r:id="rId10"/>
    <p:sldId id="300" r:id="rId11"/>
    <p:sldId id="301" r:id="rId12"/>
    <p:sldId id="306" r:id="rId13"/>
    <p:sldId id="30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oulter" initials="TB" lastIdx="1" clrIdx="0">
    <p:extLst>
      <p:ext uri="{19B8F6BF-5375-455C-9EA6-DF929625EA0E}">
        <p15:presenceInfo xmlns:p15="http://schemas.microsoft.com/office/powerpoint/2012/main" userId="S-1-5-21-1166158120-2522086749-2749209489-1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FD8D7-DE15-4EFA-AE26-BC10825D4643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D54E0-4ACE-4306-9B14-BE892E0BB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4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9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4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88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9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34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08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1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7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08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98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53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EC64-4C09-44DC-B445-AD6A2242E578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30570-A44E-46B1-838D-02C8AA8E3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60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XCCW Joined PC7a" panose="03050602040000000000" pitchFamily="66" charset="0"/>
              </a:rPr>
              <a:t>Parent Forum </a:t>
            </a:r>
            <a:endParaRPr lang="en-GB" dirty="0">
              <a:latin typeface="XCCW Joined PC7a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Good afternoon! </a:t>
            </a:r>
            <a:endParaRPr lang="en-GB" dirty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Help yourself to refreshments </a:t>
            </a:r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4" name="Picture 3" descr="welbourn-cofe-symbol-blu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679" y="483224"/>
            <a:ext cx="1614642" cy="1518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1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pPr algn="ctr"/>
            <a:r>
              <a:rPr lang="en-GB" sz="2400" u="sng" dirty="0" smtClean="0">
                <a:latin typeface="XCCW Joined PC7a" panose="03050602040000000000" pitchFamily="66" charset="0"/>
              </a:rPr>
              <a:t>What have we done? </a:t>
            </a:r>
            <a:endParaRPr lang="en-GB" sz="2400" u="sng" dirty="0">
              <a:latin typeface="XCCW Joined PC7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5658"/>
            <a:ext cx="10515600" cy="5001305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smtClean="0">
                <a:latin typeface="XCCW Joined PC7a" panose="03050602040000000000" pitchFamily="66" charset="0"/>
              </a:rPr>
              <a:t>The behaviour system has been reviewed and made consistent 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They are displayed and referred to in every class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Children know what each colour means and the consequences for each one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It has been shared and is on the website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School routines week – rules/ expectations 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CPOMS online tool to log incidents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Reward systems – team points/ gold star/ stickers/ praise 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Playtime aware – all staff monitoring</a:t>
            </a:r>
          </a:p>
          <a:p>
            <a:pPr marL="0" indent="0">
              <a:buNone/>
            </a:pPr>
            <a:r>
              <a:rPr lang="en-GB" sz="2000" dirty="0" smtClean="0">
                <a:latin typeface="XCCW Joined PC7a" panose="03050602040000000000" pitchFamily="66" charset="0"/>
              </a:rPr>
              <a:t>Impact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Children enjoy receiving ‘Gold star status’ 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Children are able to see fair consequences 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Low level disruption is reduced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Improved monitoring </a:t>
            </a:r>
          </a:p>
          <a:p>
            <a:r>
              <a:rPr lang="en-GB" sz="2000" dirty="0" smtClean="0">
                <a:latin typeface="XCCW Joined PC7a" panose="03050602040000000000" pitchFamily="66" charset="0"/>
              </a:rPr>
              <a:t>Increased communication between staff </a:t>
            </a: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  <a:p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9686" y="4381398"/>
            <a:ext cx="3455196" cy="22719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642" y="5746048"/>
            <a:ext cx="917208" cy="86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4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XCCW Joined PC7a" panose="03050602040000000000" pitchFamily="66" charset="0"/>
              </a:rPr>
              <a:t>What’s your view?</a:t>
            </a:r>
            <a:endParaRPr lang="en-GB" u="sng" dirty="0">
              <a:latin typeface="XCCW Joined PC7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XCCW Joined PC7a" panose="03050602040000000000" pitchFamily="66" charset="0"/>
              </a:rPr>
              <a:t>Are you aware of the system? </a:t>
            </a: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Has your child/ children talked about it?</a:t>
            </a:r>
          </a:p>
          <a:p>
            <a:endParaRPr lang="en-GB" dirty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What do you like about it? </a:t>
            </a: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Do you think it is fair? </a:t>
            </a: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How could we improve? </a:t>
            </a:r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1954" y="5765447"/>
            <a:ext cx="1243692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u="sng" dirty="0" smtClean="0">
                <a:latin typeface="XCCW Joined PC7a" panose="03050602040000000000" pitchFamily="66" charset="0"/>
              </a:rPr>
              <a:t>Communication </a:t>
            </a:r>
            <a:endParaRPr lang="en-GB" sz="3600" u="sng" dirty="0">
              <a:latin typeface="XCCW Joined PC7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What is working well? </a:t>
            </a:r>
          </a:p>
          <a:p>
            <a:endParaRPr lang="en-GB" dirty="0">
              <a:latin typeface="XCCW Joined PC7a" panose="03050602040000000000" pitchFamily="66" charset="0"/>
            </a:endParaRPr>
          </a:p>
          <a:p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Even better if…</a:t>
            </a:r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8906" y="5765447"/>
            <a:ext cx="1249788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58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XCCW Joined PC7a" panose="03050602040000000000" pitchFamily="66" charset="0"/>
              </a:rPr>
              <a:t>Next steps</a:t>
            </a:r>
            <a:endParaRPr lang="en-GB" u="sng" dirty="0">
              <a:latin typeface="XCCW Joined PC7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XCCW Joined PC7a" panose="03050602040000000000" pitchFamily="66" charset="0"/>
              </a:rPr>
              <a:t>Sign up, closed group, open to all?</a:t>
            </a: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Minutes, communication with all parents? </a:t>
            </a:r>
          </a:p>
          <a:p>
            <a:endParaRPr lang="en-GB" dirty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Focus? </a:t>
            </a:r>
          </a:p>
          <a:p>
            <a:endParaRPr lang="en-GB" dirty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Format? </a:t>
            </a:r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8906" y="5765447"/>
            <a:ext cx="1249788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005" y="25490"/>
            <a:ext cx="10515600" cy="483961"/>
          </a:xfrm>
        </p:spPr>
        <p:txBody>
          <a:bodyPr>
            <a:normAutofit/>
          </a:bodyPr>
          <a:lstStyle/>
          <a:p>
            <a:pPr algn="ctr"/>
            <a:r>
              <a:rPr lang="en-GB" sz="2400" u="sng" dirty="0" smtClean="0">
                <a:latin typeface="XCCW Joined PC7a" panose="03050602040000000000" pitchFamily="66" charset="0"/>
              </a:rPr>
              <a:t>Our priorities</a:t>
            </a:r>
            <a:endParaRPr lang="en-GB" sz="2400" u="sng" dirty="0">
              <a:latin typeface="XCCW Joined PC7a" panose="03050602040000000000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504488"/>
              </p:ext>
            </p:extLst>
          </p:nvPr>
        </p:nvGraphicFramePr>
        <p:xfrm>
          <a:off x="336483" y="509451"/>
          <a:ext cx="11587654" cy="6296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7654">
                  <a:extLst>
                    <a:ext uri="{9D8B030D-6E8A-4147-A177-3AD203B41FA5}">
                      <a16:colId xmlns:a16="http://schemas.microsoft.com/office/drawing/2014/main" val="723063032"/>
                    </a:ext>
                  </a:extLst>
                </a:gridCol>
              </a:tblGrid>
              <a:tr h="213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90240" algn="l"/>
                          <a:tab pos="4961255" algn="ctr"/>
                        </a:tabLs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XCCW Joined PC7a" panose="03050602040000000000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58350"/>
                  </a:ext>
                </a:extLst>
              </a:tr>
              <a:tr h="1644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1. </a:t>
                      </a:r>
                      <a:r>
                        <a:rPr lang="en-GB" sz="1400" dirty="0">
                          <a:solidFill>
                            <a:srgbClr val="0070C0"/>
                          </a:solidFill>
                          <a:effectLst/>
                          <a:latin typeface="XCCW Joined PC7a" panose="03050602040000000000" pitchFamily="66" charset="0"/>
                        </a:rPr>
                        <a:t>Improve leadership, management and governance of the school by ensuring that: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Subject leaders receive the necessary training and time to develop their leadership skills and to monitor the quality of teaching effectively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Leaders at all levels, including governors, embed those strategies that they have already put into place to ensure that teachers' assessment of pupils' achievement is accurate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There are increased opportunities both within mathematics lessons and the wider curriculum for pupils to develop their mathematical skills, particularly  their problem solving and reasoning skills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XCCW Joined PC7a" panose="03050602040000000000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883287"/>
                  </a:ext>
                </a:extLst>
              </a:tr>
              <a:tr h="156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2. </a:t>
                      </a:r>
                      <a:r>
                        <a:rPr lang="en-GB" sz="1400" dirty="0">
                          <a:solidFill>
                            <a:srgbClr val="0070C0"/>
                          </a:solidFill>
                          <a:effectLst/>
                          <a:latin typeface="XCCW Joined PC7a" panose="03050602040000000000" pitchFamily="66" charset="0"/>
                        </a:rPr>
                        <a:t>Improve the quality of teaching and the progress made by all pupils, by ensuring that: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Assessment information is used effectively when planning pupils' future learning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Consistently set activities provide sufficient support and challenge for all pupils, particularly the middle-attaining pupils and the most able to enable them to make at least the progress they should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Staff can quickly clarify any misconceptions that pupils may demonstrate in their learning, so that pupils become secure in their knowledge, skills and understanding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XCCW Joined PC7a" panose="03050602040000000000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798268"/>
                  </a:ext>
                </a:extLst>
              </a:tr>
              <a:tr h="1522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3</a:t>
                      </a:r>
                      <a:r>
                        <a:rPr lang="en-GB" sz="1400" dirty="0">
                          <a:solidFill>
                            <a:srgbClr val="0070C0"/>
                          </a:solidFill>
                          <a:effectLst/>
                          <a:latin typeface="XCCW Joined PC7a" panose="03050602040000000000" pitchFamily="66" charset="0"/>
                        </a:rPr>
                        <a:t>. Raise pupil attainment throughout the school by ensuring that: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All assessment data is accurate based on standardised tests, internal tracking and moderation of age related expectations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The curriculum is fit for purpose and provides opportunities to use and apply key skills within R, W and 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 The gap for all pupils between School and National is diminished in all areas for all groups, in particular EYFS, maths whole school and KS1 writing 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XCCW Joined PC7a" panose="03050602040000000000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503383"/>
                  </a:ext>
                </a:extLst>
              </a:tr>
              <a:tr h="1353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4. </a:t>
                      </a:r>
                      <a:r>
                        <a:rPr lang="en-GB" sz="1400" dirty="0">
                          <a:solidFill>
                            <a:srgbClr val="0070C0"/>
                          </a:solidFill>
                          <a:effectLst/>
                          <a:latin typeface="XCCW Joined PC7a" panose="03050602040000000000" pitchFamily="66" charset="0"/>
                        </a:rPr>
                        <a:t>Improve pupils’ personal development, behaviour and welfare by: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Working closely with parents to develop and sustain strong relationships, as partners in learning, ensuring attendance and punctuality improves, especially those who are persistently absent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Increasing expectations of pupil behaviour in line with school policy and supporting those pupils who require help to develop better self-regulation and management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XCCW Joined PC7a" panose="03050602040000000000" pitchFamily="66" charset="0"/>
                        </a:rPr>
                        <a:t>Agreed behaviours for learning are consistently embedded across the school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XCCW Joined PC7a" panose="03050602040000000000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868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7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XCCW Joined PC7a" panose="03050602040000000000" pitchFamily="66" charset="0"/>
              </a:rPr>
              <a:t>Purpose</a:t>
            </a:r>
            <a:endParaRPr lang="en-GB" u="sng" dirty="0">
              <a:latin typeface="XCCW Joined PC7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006" y="1786436"/>
            <a:ext cx="10515600" cy="4351338"/>
          </a:xfrm>
        </p:spPr>
        <p:txBody>
          <a:bodyPr>
            <a:normAutofit lnSpcReduction="10000"/>
          </a:bodyPr>
          <a:lstStyle/>
          <a:p>
            <a:pPr fontAlgn="t"/>
            <a:r>
              <a:rPr lang="en-GB" dirty="0" smtClean="0">
                <a:latin typeface="XCCW Joined PC7a" panose="03050602040000000000" pitchFamily="66" charset="0"/>
              </a:rPr>
              <a:t>The </a:t>
            </a:r>
            <a:r>
              <a:rPr lang="en-GB" dirty="0">
                <a:latin typeface="XCCW Joined PC7a" panose="03050602040000000000" pitchFamily="66" charset="0"/>
              </a:rPr>
              <a:t>parent forum aims to represent the views of all parents and to be a voice to inform our school of the needs of children and families. </a:t>
            </a:r>
            <a:endParaRPr lang="en-GB" dirty="0" smtClean="0">
              <a:latin typeface="XCCW Joined PC7a" panose="03050602040000000000" pitchFamily="66" charset="0"/>
            </a:endParaRPr>
          </a:p>
          <a:p>
            <a:pPr fontAlgn="t"/>
            <a:r>
              <a:rPr lang="en-GB" dirty="0" smtClean="0">
                <a:latin typeface="XCCW Joined PC7a" panose="03050602040000000000" pitchFamily="66" charset="0"/>
              </a:rPr>
              <a:t>It </a:t>
            </a:r>
            <a:r>
              <a:rPr lang="en-GB" dirty="0">
                <a:latin typeface="XCCW Joined PC7a" panose="03050602040000000000" pitchFamily="66" charset="0"/>
              </a:rPr>
              <a:t>facilitates communication between parents/carers and staff and governors. </a:t>
            </a:r>
            <a:endParaRPr lang="en-GB" dirty="0" smtClean="0">
              <a:latin typeface="XCCW Joined PC7a" panose="03050602040000000000" pitchFamily="66" charset="0"/>
            </a:endParaRPr>
          </a:p>
          <a:p>
            <a:pPr fontAlgn="t"/>
            <a:r>
              <a:rPr lang="en-GB" dirty="0" smtClean="0">
                <a:latin typeface="XCCW Joined PC7a" panose="03050602040000000000" pitchFamily="66" charset="0"/>
              </a:rPr>
              <a:t>The </a:t>
            </a:r>
            <a:r>
              <a:rPr lang="en-GB" dirty="0">
                <a:latin typeface="XCCW Joined PC7a" panose="03050602040000000000" pitchFamily="66" charset="0"/>
              </a:rPr>
              <a:t>forum works to provide feedback on provision, offer a parent's perspective on current policy and practice and input into decision making and planning for future provision.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816" y="5008233"/>
            <a:ext cx="1615580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pPr algn="ctr"/>
            <a:r>
              <a:rPr lang="en-GB" u="sng" dirty="0" smtClean="0">
                <a:latin typeface="XCCW Joined PC7a" panose="03050602040000000000" pitchFamily="66" charset="0"/>
              </a:rPr>
              <a:t>Expectations </a:t>
            </a:r>
            <a:endParaRPr lang="en-GB" u="sng" dirty="0">
              <a:latin typeface="XCCW Joined PC7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663"/>
            <a:ext cx="10515600" cy="47923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XCCW Joined PC7a" panose="03050602040000000000" pitchFamily="66" charset="0"/>
              </a:rPr>
              <a:t>We would like: </a:t>
            </a: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Positivity</a:t>
            </a:r>
          </a:p>
          <a:p>
            <a:r>
              <a:rPr lang="en-GB" dirty="0" smtClean="0">
                <a:latin typeface="XCCW Joined PC7a" panose="03050602040000000000" pitchFamily="66" charset="0"/>
              </a:rPr>
              <a:t>Honesty </a:t>
            </a:r>
          </a:p>
          <a:p>
            <a:r>
              <a:rPr lang="en-GB" dirty="0" smtClean="0">
                <a:latin typeface="XCCW Joined PC7a" panose="03050602040000000000" pitchFamily="66" charset="0"/>
              </a:rPr>
              <a:t>Constructive criticism or review </a:t>
            </a:r>
          </a:p>
          <a:p>
            <a:r>
              <a:rPr lang="en-GB" dirty="0" smtClean="0">
                <a:latin typeface="XCCW Joined PC7a" panose="03050602040000000000" pitchFamily="66" charset="0"/>
              </a:rPr>
              <a:t>You to think of the best interests for ALL our children, staff, community </a:t>
            </a: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XCCW Joined PC7a" panose="03050602040000000000" pitchFamily="66" charset="0"/>
              </a:rPr>
              <a:t>It is not time to: </a:t>
            </a:r>
            <a:endParaRPr lang="en-GB" dirty="0">
              <a:latin typeface="XCCW Joined PC7a" panose="03050602040000000000" pitchFamily="66" charset="0"/>
            </a:endParaRPr>
          </a:p>
          <a:p>
            <a:r>
              <a:rPr lang="en-GB" dirty="0">
                <a:latin typeface="XCCW Joined PC7a" panose="03050602040000000000" pitchFamily="66" charset="0"/>
              </a:rPr>
              <a:t>M</a:t>
            </a:r>
            <a:r>
              <a:rPr lang="en-GB" dirty="0" smtClean="0">
                <a:latin typeface="XCCW Joined PC7a" panose="03050602040000000000" pitchFamily="66" charset="0"/>
              </a:rPr>
              <a:t>ake a complaint publicly </a:t>
            </a: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>
                <a:latin typeface="XCCW Joined PC7a" panose="03050602040000000000" pitchFamily="66" charset="0"/>
              </a:rPr>
              <a:t>D</a:t>
            </a:r>
            <a:r>
              <a:rPr lang="en-GB" dirty="0" smtClean="0">
                <a:latin typeface="XCCW Joined PC7a" panose="03050602040000000000" pitchFamily="66" charset="0"/>
              </a:rPr>
              <a:t>iscuss your child’s learning, class, concerns </a:t>
            </a:r>
          </a:p>
          <a:p>
            <a:endParaRPr lang="en-GB" dirty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A place to be negative or confrontational </a:t>
            </a:r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6782" y="4972436"/>
            <a:ext cx="1615580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7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XCCW Joined PC7a" panose="03050602040000000000" pitchFamily="66" charset="0"/>
              </a:rPr>
              <a:t>Aims </a:t>
            </a:r>
            <a:endParaRPr lang="en-GB" u="sng" dirty="0">
              <a:latin typeface="XCCW Joined PC7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GB" dirty="0">
                <a:latin typeface="XCCW Joined PC7a" panose="03050602040000000000" pitchFamily="66" charset="0"/>
              </a:rPr>
              <a:t>To support and promote children's learning</a:t>
            </a:r>
          </a:p>
          <a:p>
            <a:pPr fontAlgn="t"/>
            <a:r>
              <a:rPr lang="en-GB" dirty="0">
                <a:latin typeface="XCCW Joined PC7a" panose="03050602040000000000" pitchFamily="66" charset="0"/>
              </a:rPr>
              <a:t>To help the school find out what parents and carers think about important issues</a:t>
            </a:r>
          </a:p>
          <a:p>
            <a:pPr fontAlgn="t"/>
            <a:r>
              <a:rPr lang="en-GB" dirty="0">
                <a:latin typeface="XCCW Joined PC7a" panose="03050602040000000000" pitchFamily="66" charset="0"/>
              </a:rPr>
              <a:t>To involve parents and carers actively in school decisions</a:t>
            </a:r>
          </a:p>
          <a:p>
            <a:pPr fontAlgn="t"/>
            <a:r>
              <a:rPr lang="en-GB" dirty="0">
                <a:latin typeface="XCCW Joined PC7a" panose="03050602040000000000" pitchFamily="66" charset="0"/>
              </a:rPr>
              <a:t>To make plans that support the ways the school wants to develop and improve outcomes for our children</a:t>
            </a:r>
          </a:p>
          <a:p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4" name="Picture 3" descr="welbourn-cofe-symbol-blu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324" y="5007928"/>
            <a:ext cx="1614642" cy="1518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9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XCCW Joined PC7a" panose="03050602040000000000" pitchFamily="66" charset="0"/>
              </a:rPr>
              <a:t>Our focus today </a:t>
            </a:r>
            <a:endParaRPr lang="en-GB" u="sng" dirty="0">
              <a:latin typeface="XCCW Joined PC7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GB" dirty="0" smtClean="0">
                <a:latin typeface="XCCW Joined PC7a" panose="03050602040000000000" pitchFamily="66" charset="0"/>
              </a:rPr>
              <a:t>Review feedback from the last session </a:t>
            </a:r>
          </a:p>
          <a:p>
            <a:pPr fontAlgn="t"/>
            <a:endParaRPr lang="en-GB" dirty="0">
              <a:latin typeface="XCCW Joined PC7a" panose="03050602040000000000" pitchFamily="66" charset="0"/>
            </a:endParaRPr>
          </a:p>
          <a:p>
            <a:pPr fontAlgn="t"/>
            <a:r>
              <a:rPr lang="en-GB" dirty="0" smtClean="0">
                <a:latin typeface="XCCW Joined PC7a" panose="03050602040000000000" pitchFamily="66" charset="0"/>
              </a:rPr>
              <a:t>Discuss and review behaviour </a:t>
            </a:r>
          </a:p>
          <a:p>
            <a:pPr fontAlgn="t"/>
            <a:endParaRPr lang="en-GB" dirty="0">
              <a:latin typeface="XCCW Joined PC7a" panose="03050602040000000000" pitchFamily="66" charset="0"/>
            </a:endParaRPr>
          </a:p>
          <a:p>
            <a:pPr fontAlgn="t"/>
            <a:r>
              <a:rPr lang="en-GB" dirty="0" smtClean="0">
                <a:latin typeface="XCCW Joined PC7a" panose="03050602040000000000" pitchFamily="66" charset="0"/>
              </a:rPr>
              <a:t>Discuss and review communication </a:t>
            </a:r>
          </a:p>
          <a:p>
            <a:pPr fontAlgn="t"/>
            <a:endParaRPr lang="en-GB" dirty="0">
              <a:latin typeface="XCCW Joined PC7a" panose="03050602040000000000" pitchFamily="66" charset="0"/>
            </a:endParaRPr>
          </a:p>
          <a:p>
            <a:pPr fontAlgn="t"/>
            <a:r>
              <a:rPr lang="en-GB" dirty="0" smtClean="0">
                <a:latin typeface="XCCW Joined PC7a" panose="03050602040000000000" pitchFamily="66" charset="0"/>
              </a:rPr>
              <a:t>Discuss how Parent forums can be communicated and structured</a:t>
            </a:r>
            <a:endParaRPr lang="en-GB" dirty="0">
              <a:latin typeface="XCCW Joined PC7a" panose="03050602040000000000" pitchFamily="66" charset="0"/>
            </a:endParaRPr>
          </a:p>
          <a:p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4" name="Picture 3" descr="welbourn-cofe-symbol-blu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324" y="5007928"/>
            <a:ext cx="1614642" cy="1518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15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/>
          <a:lstStyle/>
          <a:p>
            <a:pPr algn="ctr"/>
            <a:r>
              <a:rPr lang="en-GB" u="sng" dirty="0" smtClean="0">
                <a:latin typeface="XCCW Joined PC7a" panose="03050602040000000000" pitchFamily="66" charset="0"/>
              </a:rPr>
              <a:t>Questions from the last session </a:t>
            </a:r>
            <a:endParaRPr lang="en-GB" u="sng" dirty="0">
              <a:latin typeface="XCCW Joined PC7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623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XCCW Joined PC7a" panose="03050602040000000000" pitchFamily="66" charset="0"/>
              </a:rPr>
              <a:t>Is data accurate? What tools are being used so that data is accurate?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XCCW Joined PC7a" panose="03050602040000000000" pitchFamily="66" charset="0"/>
              </a:rPr>
              <a:t>Moderation, Termly pupil progress meetings, external support and moderation, testing, CPD, assessment sheets – consistent format </a:t>
            </a: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What is being put in place to support and develop staff?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XCCW Joined PC7a" panose="03050602040000000000" pitchFamily="66" charset="0"/>
              </a:rPr>
              <a:t>Performance management, individual CPD, staff meetings, Inset, attending courses, Kyra School Alliance membership, SLE support, monitoring and feedback, own research </a:t>
            </a:r>
            <a:endParaRPr lang="en-GB" sz="2400" dirty="0">
              <a:solidFill>
                <a:srgbClr val="0070C0"/>
              </a:solidFill>
              <a:latin typeface="XCCW Joined PC7a" panose="03050602040000000000" pitchFamily="66" charset="0"/>
            </a:endParaRPr>
          </a:p>
          <a:p>
            <a:pPr marL="0" indent="0">
              <a:buNone/>
            </a:pPr>
            <a:endParaRPr lang="en-GB" dirty="0" smtClean="0">
              <a:latin typeface="XCCW Joined PC7a" panose="03050602040000000000" pitchFamily="66" charset="0"/>
            </a:endParaRPr>
          </a:p>
        </p:txBody>
      </p:sp>
      <p:pic>
        <p:nvPicPr>
          <p:cNvPr id="4" name="Picture 3" descr="welbourn-cofe-symbol-blu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324" y="5007928"/>
            <a:ext cx="1614642" cy="1518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9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XCCW Joined PC7a" panose="03050602040000000000" pitchFamily="66" charset="0"/>
              </a:rPr>
              <a:t>Your feedback </a:t>
            </a:r>
            <a:endParaRPr lang="en-GB" u="sng" dirty="0">
              <a:latin typeface="XCCW Joined PC7a" panose="03050602040000000000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505075"/>
            <a:ext cx="10515600" cy="36718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My child is happy at this school 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83% agree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17% disagree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My child feels safe?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100% agree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The school makes sure its pupils are well behaved.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85% agree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15% disagree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The school deals effectively with bullying 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76% agree</a:t>
            </a:r>
          </a:p>
          <a:p>
            <a:pPr marL="0" indent="0">
              <a:buNone/>
            </a:pPr>
            <a:r>
              <a:rPr lang="en-GB" sz="2400" dirty="0" smtClean="0">
                <a:latin typeface="XCCW Joined PC7a" panose="03050602040000000000" pitchFamily="66" charset="0"/>
              </a:rPr>
              <a:t>24% disagree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838201" y="1681163"/>
            <a:ext cx="11353800" cy="82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XCCW Joined PC7a" panose="03050602040000000000" pitchFamily="66" charset="0"/>
              </a:rPr>
              <a:t>Survey outcomes – 34 responses (July 2018)</a:t>
            </a:r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9" name="Picture 8" descr="welbourn-cofe-symbol-blu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848" y="5612524"/>
            <a:ext cx="1135118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0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XCCW Joined PC7a" panose="03050602040000000000" pitchFamily="66" charset="0"/>
              </a:rPr>
              <a:t>Behaviour policy</a:t>
            </a:r>
            <a:endParaRPr lang="en-GB" u="sng" dirty="0">
              <a:latin typeface="XCCW Joined PC7a" panose="03050602040000000000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113" y="1506893"/>
            <a:ext cx="7566956" cy="52059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70470" y="1887082"/>
            <a:ext cx="31688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XCCW Joined PC7a" panose="03050602040000000000" pitchFamily="66" charset="0"/>
              </a:rPr>
              <a:t>Missing playtime </a:t>
            </a:r>
          </a:p>
          <a:p>
            <a:endParaRPr lang="en-GB" dirty="0">
              <a:latin typeface="XCCW Joined PC7a" panose="03050602040000000000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XCCW Joined PC7a" panose="03050602040000000000" pitchFamily="66" charset="0"/>
              </a:rPr>
              <a:t>Time to talk about the incident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XCCW Joined PC7a" panose="03050602040000000000" pitchFamily="66" charset="0"/>
              </a:rPr>
              <a:t>Time to reflect on the incident 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XCCW Joined PC7a" panose="03050602040000000000" pitchFamily="66" charset="0"/>
              </a:rPr>
              <a:t>Restorative work (sorry letter </a:t>
            </a:r>
            <a:r>
              <a:rPr lang="en-GB" dirty="0" err="1" smtClean="0">
                <a:latin typeface="XCCW Joined PC7a" panose="03050602040000000000" pitchFamily="66" charset="0"/>
              </a:rPr>
              <a:t>etc</a:t>
            </a:r>
            <a:r>
              <a:rPr lang="en-GB" dirty="0" smtClean="0">
                <a:latin typeface="XCCW Joined PC7a" panose="03050602040000000000" pitchFamily="66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latin typeface="XCCW Joined PC7a" panose="03050602040000000000" pitchFamily="66" charset="0"/>
              </a:rPr>
              <a:t>An opportunity to learn new strategies to prevent this from happening again </a:t>
            </a:r>
          </a:p>
          <a:p>
            <a:pPr marL="285750" indent="-285750">
              <a:buFontTx/>
              <a:buChar char="-"/>
            </a:pPr>
            <a:endParaRPr lang="en-GB" dirty="0">
              <a:latin typeface="XCCW Joined PC7a" panose="03050602040000000000" pitchFamily="66" charset="0"/>
            </a:endParaRPr>
          </a:p>
          <a:p>
            <a:pPr marL="285750" indent="-285750">
              <a:buFontTx/>
              <a:buChar char="-"/>
            </a:pPr>
            <a:endParaRPr lang="en-GB" dirty="0" smtClean="0">
              <a:latin typeface="XCCW Joined PC7a" panose="03050602040000000000" pitchFamily="66" charset="0"/>
            </a:endParaRPr>
          </a:p>
          <a:p>
            <a:r>
              <a:rPr lang="en-GB" dirty="0" smtClean="0">
                <a:latin typeface="XCCW Joined PC7a" panose="03050602040000000000" pitchFamily="66" charset="0"/>
              </a:rPr>
              <a:t>Follow up</a:t>
            </a:r>
          </a:p>
          <a:p>
            <a:endParaRPr lang="en-GB" dirty="0" smtClean="0">
              <a:latin typeface="XCCW Joined PC7a" panose="03050602040000000000" pitchFamily="66" charset="0"/>
            </a:endParaRPr>
          </a:p>
          <a:p>
            <a:endParaRPr lang="en-GB" dirty="0">
              <a:latin typeface="XCCW Joined PC7a" panose="03050602040000000000" pitchFamily="66" charset="0"/>
            </a:endParaRPr>
          </a:p>
        </p:txBody>
      </p:sp>
      <p:pic>
        <p:nvPicPr>
          <p:cNvPr id="5" name="Picture 4" descr="welbourn-cofe-symbol-bl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290" y="5747657"/>
            <a:ext cx="1243675" cy="8265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491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890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XCCW Joined PC7a</vt:lpstr>
      <vt:lpstr>Office Theme</vt:lpstr>
      <vt:lpstr>Parent Forum </vt:lpstr>
      <vt:lpstr>Our priorities</vt:lpstr>
      <vt:lpstr>Purpose</vt:lpstr>
      <vt:lpstr>Expectations </vt:lpstr>
      <vt:lpstr>Aims </vt:lpstr>
      <vt:lpstr>Our focus today </vt:lpstr>
      <vt:lpstr>Questions from the last session </vt:lpstr>
      <vt:lpstr>Your feedback </vt:lpstr>
      <vt:lpstr>Behaviour policy</vt:lpstr>
      <vt:lpstr>What have we done? </vt:lpstr>
      <vt:lpstr>What’s your view?</vt:lpstr>
      <vt:lpstr>Communication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Boulter</dc:creator>
  <cp:lastModifiedBy>Tracy Boulter</cp:lastModifiedBy>
  <cp:revision>101</cp:revision>
  <dcterms:created xsi:type="dcterms:W3CDTF">2018-08-13T21:05:01Z</dcterms:created>
  <dcterms:modified xsi:type="dcterms:W3CDTF">2019-01-02T19:57:17Z</dcterms:modified>
</cp:coreProperties>
</file>