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3" r:id="rId3"/>
    <p:sldId id="304" r:id="rId4"/>
    <p:sldId id="319" r:id="rId5"/>
    <p:sldId id="323" r:id="rId6"/>
    <p:sldId id="320" r:id="rId7"/>
    <p:sldId id="321" r:id="rId8"/>
    <p:sldId id="322" r:id="rId9"/>
    <p:sldId id="299" r:id="rId10"/>
    <p:sldId id="313" r:id="rId11"/>
    <p:sldId id="314" r:id="rId12"/>
    <p:sldId id="315" r:id="rId13"/>
    <p:sldId id="316" r:id="rId14"/>
    <p:sldId id="317" r:id="rId15"/>
    <p:sldId id="318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oulter" initials="TB" lastIdx="1" clrIdx="0">
    <p:extLst>
      <p:ext uri="{19B8F6BF-5375-455C-9EA6-DF929625EA0E}">
        <p15:presenceInfo xmlns:p15="http://schemas.microsoft.com/office/powerpoint/2012/main" userId="S-1-5-21-1166158120-2522086749-2749209489-1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FD8D7-DE15-4EFA-AE26-BC10825D4643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54E0-4ACE-4306-9B14-BE892E0BB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4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89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8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9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4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8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1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7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8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8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53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EC64-4C09-44DC-B445-AD6A2242E578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0570-A44E-46B1-838D-02C8AA8E3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XCCW Joined PC7a" panose="03050602040000000000" pitchFamily="66" charset="0"/>
              </a:rPr>
              <a:t>Parent Forum </a:t>
            </a:r>
            <a:endParaRPr lang="en-GB" dirty="0">
              <a:latin typeface="XCCW Joined PC7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XCCW Joined PC7a" panose="03050602040000000000" pitchFamily="66" charset="0"/>
            </a:endParaRPr>
          </a:p>
          <a:p>
            <a:r>
              <a:rPr lang="en-GB" dirty="0" smtClean="0">
                <a:latin typeface="XCCW Joined PC7a" panose="03050602040000000000" pitchFamily="66" charset="0"/>
              </a:rPr>
              <a:t>Good afternoon! </a:t>
            </a:r>
            <a:endParaRPr lang="en-GB" dirty="0">
              <a:latin typeface="XCCW Joined PC7a" panose="03050602040000000000" pitchFamily="66" charset="0"/>
            </a:endParaRPr>
          </a:p>
          <a:p>
            <a:r>
              <a:rPr lang="en-GB" dirty="0" smtClean="0">
                <a:latin typeface="XCCW Joined PC7a" panose="03050602040000000000" pitchFamily="66" charset="0"/>
              </a:rPr>
              <a:t>Please take a seat</a:t>
            </a:r>
            <a:endParaRPr lang="en-GB" dirty="0">
              <a:latin typeface="XCCW Joined PC7a" panose="03050602040000000000" pitchFamily="66" charset="0"/>
            </a:endParaRPr>
          </a:p>
        </p:txBody>
      </p:sp>
      <p:pic>
        <p:nvPicPr>
          <p:cNvPr id="4" name="Picture 3" descr="welbourn-cofe-symbol-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79" y="483224"/>
            <a:ext cx="1614642" cy="1518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1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45" y="324203"/>
            <a:ext cx="11692466" cy="6415264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0070C0"/>
                </a:solidFill>
                <a:latin typeface="XCCW Joined PC7a" panose="03050602040000000000" pitchFamily="66" charset="0"/>
              </a:rPr>
              <a:t>Priority 1: Improve leadership, management and governance of the school by ensuring that</a:t>
            </a:r>
            <a:r>
              <a:rPr lang="en-GB" dirty="0" smtClean="0">
                <a:solidFill>
                  <a:srgbClr val="0070C0"/>
                </a:solidFill>
                <a:latin typeface="XCCW Joined PC7a" panose="03050602040000000000" pitchFamily="66" charset="0"/>
              </a:rPr>
              <a:t>: Good</a:t>
            </a:r>
            <a:endParaRPr lang="en-GB" dirty="0">
              <a:solidFill>
                <a:srgbClr val="0070C0"/>
              </a:solidFill>
              <a:latin typeface="XCCW Joined PC7a" panose="03050602040000000000" pitchFamily="66" charset="0"/>
            </a:endParaRPr>
          </a:p>
          <a:p>
            <a:pPr>
              <a:spcAft>
                <a:spcPts val="0"/>
              </a:spcAft>
            </a:pPr>
            <a:endParaRPr lang="en-GB" dirty="0">
              <a:solidFill>
                <a:srgbClr val="0070C0"/>
              </a:solidFill>
              <a:latin typeface="XCCW Joined PC7a" panose="03050602040000000000" pitchFamily="66" charset="0"/>
            </a:endParaRPr>
          </a:p>
          <a:p>
            <a:pPr marL="0" lvl="0" indent="0"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dirty="0">
                <a:solidFill>
                  <a:srgbClr val="00B050"/>
                </a:solidFill>
                <a:latin typeface="XCCW Joined PC7a" panose="03050602040000000000" pitchFamily="66" charset="0"/>
              </a:rPr>
              <a:t>Subject leaders receive the necessary training and time to develop their leadership skills and to monitor the quality of teaching effectively</a:t>
            </a:r>
          </a:p>
          <a:p>
            <a:pPr marL="342900" lvl="0" indent="-342900"/>
            <a:r>
              <a:rPr lang="en-GB" dirty="0">
                <a:latin typeface="XCCW Joined PC7a" panose="03050602040000000000" pitchFamily="66" charset="0"/>
              </a:rPr>
              <a:t>Yes, leaders have staff meeting time, time out of class to complete tasks and 1:1 support</a:t>
            </a:r>
          </a:p>
          <a:p>
            <a:pPr marL="342900" lvl="0" indent="-342900"/>
            <a:r>
              <a:rPr lang="en-GB" dirty="0">
                <a:latin typeface="XCCW Joined PC7a" panose="03050602040000000000" pitchFamily="66" charset="0"/>
              </a:rPr>
              <a:t>Receive termly training </a:t>
            </a:r>
          </a:p>
          <a:p>
            <a:pPr marL="342900" lvl="0" indent="-342900"/>
            <a:r>
              <a:rPr lang="en-GB" dirty="0">
                <a:latin typeface="XCCW Joined PC7a" panose="03050602040000000000" pitchFamily="66" charset="0"/>
              </a:rPr>
              <a:t>Have presented to Governors and Locality Leaders</a:t>
            </a:r>
          </a:p>
          <a:p>
            <a:pPr marL="342900" lvl="0" indent="-342900"/>
            <a:r>
              <a:rPr lang="en-GB" dirty="0">
                <a:latin typeface="XCCW Joined PC7a" panose="03050602040000000000" pitchFamily="66" charset="0"/>
              </a:rPr>
              <a:t>Showing an impact on the development of teaching and learning </a:t>
            </a:r>
          </a:p>
          <a:p>
            <a:pPr marL="342900" lvl="0" indent="-342900"/>
            <a:r>
              <a:rPr lang="en-GB" dirty="0">
                <a:latin typeface="XCCW Joined PC7a" panose="03050602040000000000" pitchFamily="66" charset="0"/>
              </a:rPr>
              <a:t>Monitoring T &amp; L and providing feedback to staff </a:t>
            </a:r>
          </a:p>
          <a:p>
            <a:pPr marL="342900" lvl="0" indent="-342900"/>
            <a:endParaRPr lang="en-GB" dirty="0">
              <a:latin typeface="XCCW Joined PC7a" panose="03050602040000000000" pitchFamily="66" charset="0"/>
            </a:endParaRPr>
          </a:p>
          <a:p>
            <a:pPr marL="0" lvl="0" indent="0"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dirty="0">
                <a:solidFill>
                  <a:srgbClr val="00B050"/>
                </a:solidFill>
                <a:latin typeface="XCCW Joined PC7a" panose="03050602040000000000" pitchFamily="66" charset="0"/>
              </a:rPr>
              <a:t>Leaders at all levels, including governors, embed those strategies that they have already put into place to ensure that teachers' assessment of pupils' achievement is accurate</a:t>
            </a:r>
          </a:p>
          <a:p>
            <a:pPr marL="0" lvl="0" indent="0">
              <a:buNone/>
            </a:pPr>
            <a:endParaRPr lang="en-GB" dirty="0">
              <a:solidFill>
                <a:srgbClr val="00B050"/>
              </a:solidFill>
              <a:latin typeface="XCCW Joined PC7a" panose="03050602040000000000" pitchFamily="66" charset="0"/>
            </a:endParaRPr>
          </a:p>
          <a:p>
            <a:pPr marL="285750" lvl="0" indent="-285750"/>
            <a:r>
              <a:rPr lang="en-GB" dirty="0">
                <a:latin typeface="XCCW Joined PC7a" panose="03050602040000000000" pitchFamily="66" charset="0"/>
              </a:rPr>
              <a:t>Termly external support from a National moderator </a:t>
            </a:r>
          </a:p>
          <a:p>
            <a:pPr marL="285750" lvl="0" indent="-285750"/>
            <a:r>
              <a:rPr lang="en-GB" dirty="0">
                <a:latin typeface="XCCW Joined PC7a" panose="03050602040000000000" pitchFamily="66" charset="0"/>
              </a:rPr>
              <a:t>Pupil progress meetings with Governors present </a:t>
            </a:r>
          </a:p>
          <a:p>
            <a:pPr marL="285750" lvl="0" indent="-285750"/>
            <a:r>
              <a:rPr lang="en-GB" dirty="0">
                <a:latin typeface="XCCW Joined PC7a" panose="03050602040000000000" pitchFamily="66" charset="0"/>
              </a:rPr>
              <a:t>Pupils achievement is monitored through looking at books, learning walks and data </a:t>
            </a:r>
          </a:p>
          <a:p>
            <a:pPr marL="285750" lvl="0" indent="-285750"/>
            <a:r>
              <a:rPr lang="en-GB" dirty="0">
                <a:solidFill>
                  <a:srgbClr val="00B050"/>
                </a:solidFill>
                <a:latin typeface="XCCW Joined PC7a" panose="03050602040000000000" pitchFamily="66" charset="0"/>
              </a:rPr>
              <a:t>Subject leaders using data to inform monitoring </a:t>
            </a:r>
          </a:p>
          <a:p>
            <a:pPr marL="0" lvl="0" indent="0">
              <a:spcAft>
                <a:spcPts val="0"/>
              </a:spcAft>
              <a:buFont typeface="Symbol" panose="05050102010706020507" pitchFamily="18" charset="2"/>
              <a:buNone/>
            </a:pPr>
            <a:endParaRPr lang="en-GB" dirty="0">
              <a:solidFill>
                <a:srgbClr val="00B050"/>
              </a:solidFill>
              <a:latin typeface="XCCW Joined PC7a" panose="03050602040000000000" pitchFamily="66" charset="0"/>
            </a:endParaRPr>
          </a:p>
          <a:p>
            <a:pPr marL="0" lvl="0" indent="0"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dirty="0">
                <a:solidFill>
                  <a:schemeClr val="accent2"/>
                </a:solidFill>
                <a:latin typeface="XCCW Joined PC7a" panose="03050602040000000000" pitchFamily="66" charset="0"/>
              </a:rPr>
              <a:t>There are increased opportunities both within mathematics lessons and the wider curriculum for pupils to develop their mathematical skills, particularly  their problem solving and reasoning skills</a:t>
            </a:r>
          </a:p>
          <a:p>
            <a:pPr marL="285750" lvl="0" indent="-285750"/>
            <a:r>
              <a:rPr lang="en-GB" dirty="0">
                <a:latin typeface="XCCW Joined PC7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evident in science and some topic lessons but needs to be developed further </a:t>
            </a:r>
          </a:p>
          <a:p>
            <a:pPr marL="285750" lvl="0" indent="-285750"/>
            <a:r>
              <a:rPr lang="en-GB" dirty="0">
                <a:latin typeface="XCCW Joined PC7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Meaningful maths and links need to be planned more frequently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6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044" y="425802"/>
            <a:ext cx="11624734" cy="6212065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0070C0"/>
                </a:solidFill>
                <a:latin typeface="XCCW Joined PC7a" panose="03050602040000000000" pitchFamily="66" charset="0"/>
              </a:rPr>
              <a:t>Priority 2: Improve the quality of teaching and the progress made by all pupils, by ensuring </a:t>
            </a:r>
            <a:r>
              <a:rPr lang="en-GB" dirty="0" smtClean="0">
                <a:solidFill>
                  <a:srgbClr val="0070C0"/>
                </a:solidFill>
                <a:latin typeface="XCCW Joined PC7a" panose="03050602040000000000" pitchFamily="66" charset="0"/>
              </a:rPr>
              <a:t>that:  RI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XCCW Joined PC7a" panose="03050602040000000000" pitchFamily="66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00B050"/>
                </a:solidFill>
                <a:latin typeface="XCCW Joined PC7a" panose="03050602040000000000" pitchFamily="66" charset="0"/>
              </a:rPr>
              <a:t>Assessment </a:t>
            </a:r>
            <a:r>
              <a:rPr lang="en-GB" dirty="0">
                <a:solidFill>
                  <a:srgbClr val="00B050"/>
                </a:solidFill>
                <a:latin typeface="XCCW Joined PC7a" panose="03050602040000000000" pitchFamily="66" charset="0"/>
              </a:rPr>
              <a:t>information is used effectively when planning pupils' future </a:t>
            </a:r>
            <a:r>
              <a:rPr lang="en-GB" dirty="0" smtClean="0">
                <a:solidFill>
                  <a:srgbClr val="00B050"/>
                </a:solidFill>
                <a:latin typeface="XCCW Joined PC7a" panose="03050602040000000000" pitchFamily="66" charset="0"/>
              </a:rPr>
              <a:t>learning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XCCW Joined PC7a" panose="03050602040000000000" pitchFamily="66" charset="0"/>
              </a:rPr>
              <a:t>Staff use pre learning to plan activities and use a range of assessment techniques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XCCW Joined PC7a" panose="03050602040000000000" pitchFamily="66" charset="0"/>
              </a:rPr>
              <a:t>Differentiation is in place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XCCW Joined PC7a" panose="03050602040000000000" pitchFamily="66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  <a:latin typeface="XCCW Joined PC7a" panose="03050602040000000000" pitchFamily="66" charset="0"/>
              </a:rPr>
              <a:t>Consistently set activities provide sufficient support and challenge for all pupils, particularly the middle-attaining pupils </a:t>
            </a:r>
            <a:r>
              <a:rPr lang="en-GB" dirty="0">
                <a:solidFill>
                  <a:schemeClr val="accent2"/>
                </a:solidFill>
                <a:latin typeface="XCCW Joined PC7a" panose="03050602040000000000" pitchFamily="66" charset="0"/>
              </a:rPr>
              <a:t>and the most able to enable them to make at least the progress they </a:t>
            </a:r>
            <a:r>
              <a:rPr lang="en-GB" dirty="0" smtClean="0">
                <a:solidFill>
                  <a:schemeClr val="accent2"/>
                </a:solidFill>
                <a:latin typeface="XCCW Joined PC7a" panose="03050602040000000000" pitchFamily="66" charset="0"/>
              </a:rPr>
              <a:t>should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Most children are making good progress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We need to develop challenge and expose more children to using Greater Depth concepts </a:t>
            </a:r>
          </a:p>
          <a:p>
            <a:pPr marL="0" indent="0">
              <a:buNone/>
            </a:pPr>
            <a:endParaRPr lang="en-GB" dirty="0">
              <a:latin typeface="XCCW Joined PC7a" panose="03050602040000000000" pitchFamily="66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  <a:latin typeface="XCCW Joined PC7a" panose="03050602040000000000" pitchFamily="66" charset="0"/>
              </a:rPr>
              <a:t>Staff can quickly clarify any misconceptions that pupils may demonstrate in their learning, so that pupils become secure in their knowledge, skills and </a:t>
            </a:r>
            <a:r>
              <a:rPr lang="en-GB" dirty="0" smtClean="0">
                <a:solidFill>
                  <a:srgbClr val="00B050"/>
                </a:solidFill>
                <a:latin typeface="XCCW Joined PC7a" panose="03050602040000000000" pitchFamily="66" charset="0"/>
              </a:rPr>
              <a:t>understanding</a:t>
            </a:r>
          </a:p>
          <a:p>
            <a:r>
              <a:rPr lang="en-GB" dirty="0" smtClean="0">
                <a:latin typeface="XCCW Joined PC7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new marking and feedback policy is in place to address misconceptions </a:t>
            </a:r>
          </a:p>
          <a:p>
            <a:r>
              <a:rPr lang="en-GB" dirty="0" smtClean="0">
                <a:latin typeface="XCCW Joined PC7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Misconceptions in maths are planned for </a:t>
            </a:r>
          </a:p>
          <a:p>
            <a:r>
              <a:rPr lang="en-GB" dirty="0" smtClean="0">
                <a:latin typeface="XCCW Joined PC7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Misconceptions are addressed in lessons or as part of intervention </a:t>
            </a:r>
            <a:endParaRPr lang="en-GB" dirty="0">
              <a:latin typeface="XCCW Joined PC7a" panose="0305060204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9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305846"/>
              </p:ext>
            </p:extLst>
          </p:nvPr>
        </p:nvGraphicFramePr>
        <p:xfrm>
          <a:off x="336483" y="293511"/>
          <a:ext cx="11587654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7654">
                  <a:extLst>
                    <a:ext uri="{9D8B030D-6E8A-4147-A177-3AD203B41FA5}">
                      <a16:colId xmlns:a16="http://schemas.microsoft.com/office/drawing/2014/main" val="723063032"/>
                    </a:ext>
                  </a:extLst>
                </a:gridCol>
              </a:tblGrid>
              <a:tr h="210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190240" algn="l"/>
                          <a:tab pos="4961255" algn="ctr"/>
                        </a:tabLs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58350"/>
                  </a:ext>
                </a:extLst>
              </a:tr>
              <a:tr h="408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883287"/>
                  </a:ext>
                </a:extLst>
              </a:tr>
              <a:tr h="38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98268"/>
                  </a:ext>
                </a:extLst>
              </a:tr>
              <a:tr h="4412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Priority</a:t>
                      </a:r>
                      <a:r>
                        <a:rPr lang="en-GB" sz="1400" baseline="0" dirty="0" smtClean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 3: </a:t>
                      </a:r>
                      <a:r>
                        <a:rPr lang="en-GB" sz="1400" dirty="0" smtClean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Raise </a:t>
                      </a: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pupil attainment throughout the school by ensuring that: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effectLst/>
                          <a:latin typeface="XCCW Joined PC7a" panose="03050602040000000000" pitchFamily="66" charset="0"/>
                        </a:rPr>
                        <a:t>All </a:t>
                      </a: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XCCW Joined PC7a" panose="03050602040000000000" pitchFamily="66" charset="0"/>
                        </a:rPr>
                        <a:t>assessment data is accurate based on standardised tests, internal tracking and moderation of age related expectations </a:t>
                      </a:r>
                      <a:endParaRPr lang="en-GB" sz="1400" dirty="0" smtClean="0">
                        <a:solidFill>
                          <a:srgbClr val="00B050"/>
                        </a:solidFill>
                        <a:effectLst/>
                        <a:latin typeface="XCCW Joined PC7a" panose="03050602040000000000" pitchFamily="66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External moderator termly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Moderation with the AQT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PPA support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Pupil progress meetings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Pupil tracking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400" dirty="0" smtClean="0">
                          <a:solidFill>
                            <a:schemeClr val="accent2"/>
                          </a:solidFill>
                          <a:effectLst/>
                          <a:latin typeface="XCCW Joined PC7a" panose="03050602040000000000" pitchFamily="66" charset="0"/>
                        </a:rPr>
                        <a:t>The </a:t>
                      </a: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  <a:latin typeface="XCCW Joined PC7a" panose="03050602040000000000" pitchFamily="66" charset="0"/>
                        </a:rPr>
                        <a:t>curriculum is fit for purpose and provides opportunities to use and apply key skills within R, W and M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Curriculum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 overviews are in place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Staff meetings planned to develop this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Development needed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 to use and apply key skills 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400" dirty="0" smtClean="0">
                          <a:solidFill>
                            <a:schemeClr val="accent2"/>
                          </a:solidFill>
                          <a:effectLst/>
                          <a:latin typeface="XCCW Joined PC7a" panose="03050602040000000000" pitchFamily="66" charset="0"/>
                        </a:rPr>
                        <a:t>The </a:t>
                      </a: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  <a:latin typeface="XCCW Joined PC7a" panose="03050602040000000000" pitchFamily="66" charset="0"/>
                        </a:rPr>
                        <a:t>gap for all pupils between School and National is diminished in all areas for all groups, in particular EYFS, maths whole school and KS1 writing  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503383"/>
                  </a:ext>
                </a:extLst>
              </a:tr>
              <a:tr h="98065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  <a:ea typeface="+mn-ea"/>
                          <a:cs typeface="+mn-cs"/>
                        </a:rPr>
                        <a:t>Intervention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  <a:ea typeface="+mn-ea"/>
                          <a:cs typeface="+mn-cs"/>
                        </a:rPr>
                        <a:t> maps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  <a:ea typeface="+mn-ea"/>
                          <a:cs typeface="+mn-cs"/>
                        </a:rPr>
                        <a:t>Adults used to support children who have fallen behind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  <a:ea typeface="+mn-ea"/>
                          <a:cs typeface="+mn-cs"/>
                        </a:rPr>
                        <a:t>Booster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  <a:ea typeface="+mn-ea"/>
                          <a:cs typeface="+mn-cs"/>
                        </a:rPr>
                        <a:t>Tracking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6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7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776399"/>
              </p:ext>
            </p:extLst>
          </p:nvPr>
        </p:nvGraphicFramePr>
        <p:xfrm>
          <a:off x="336483" y="509451"/>
          <a:ext cx="11587654" cy="6523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7654">
                  <a:extLst>
                    <a:ext uri="{9D8B030D-6E8A-4147-A177-3AD203B41FA5}">
                      <a16:colId xmlns:a16="http://schemas.microsoft.com/office/drawing/2014/main" val="723063032"/>
                    </a:ext>
                  </a:extLst>
                </a:gridCol>
              </a:tblGrid>
              <a:tr h="213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190240" algn="l"/>
                          <a:tab pos="4961255" algn="ctr"/>
                        </a:tabLs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58350"/>
                  </a:ext>
                </a:extLst>
              </a:tr>
              <a:tr h="1353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Priority</a:t>
                      </a:r>
                      <a:r>
                        <a:rPr lang="en-GB" sz="1800" baseline="0" dirty="0" smtClean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 4: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Improve </a:t>
                      </a: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pupils’ personal development, behaviour and welfare by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: 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XCCW Joined PC7a" panose="03050602040000000000" pitchFamily="66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dirty="0" smtClean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800" dirty="0" smtClean="0">
                          <a:solidFill>
                            <a:schemeClr val="accent2"/>
                          </a:solidFill>
                          <a:effectLst/>
                          <a:latin typeface="XCCW Joined PC7a" panose="03050602040000000000" pitchFamily="66" charset="0"/>
                        </a:rPr>
                        <a:t>Working </a:t>
                      </a:r>
                      <a:r>
                        <a:rPr lang="en-GB" sz="1800" dirty="0">
                          <a:solidFill>
                            <a:schemeClr val="accent2"/>
                          </a:solidFill>
                          <a:effectLst/>
                          <a:latin typeface="XCCW Joined PC7a" panose="03050602040000000000" pitchFamily="66" charset="0"/>
                        </a:rPr>
                        <a:t>closely with parents to develop and sustain strong relationships, as partners in learning, ensuring attendance and punctuality improves, especially those who are persistently </a:t>
                      </a:r>
                      <a:r>
                        <a:rPr lang="en-GB" sz="1800" dirty="0" smtClean="0">
                          <a:solidFill>
                            <a:schemeClr val="accent2"/>
                          </a:solidFill>
                          <a:effectLst/>
                          <a:latin typeface="XCCW Joined PC7a" panose="03050602040000000000" pitchFamily="66" charset="0"/>
                        </a:rPr>
                        <a:t>absent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Parental engagement mornings or afternoons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Parent Forums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Parent workshops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New policy for attendance and reporting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effectLst/>
                          <a:latin typeface="XCCW Joined PC7a" panose="03050602040000000000" pitchFamily="66" charset="0"/>
                        </a:rPr>
                        <a:t>Increasing expectations of pupil behaviour in line with school policy and supporting those pupils who require help to develop better self-regulation and management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Behaviour policy embedded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Governor review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Positive feedback from parents regarding dealing with possible incidents of bullying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Intervention to support behaviour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dirty="0" smtClean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800" dirty="0" smtClean="0">
                          <a:solidFill>
                            <a:srgbClr val="00B050"/>
                          </a:solidFill>
                          <a:effectLst/>
                          <a:latin typeface="XCCW Joined PC7a" panose="03050602040000000000" pitchFamily="66" charset="0"/>
                        </a:rPr>
                        <a:t>Agreed 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  <a:effectLst/>
                          <a:latin typeface="XCCW Joined PC7a" panose="03050602040000000000" pitchFamily="66" charset="0"/>
                        </a:rPr>
                        <a:t>behaviours for learning are consistently embedded across the </a:t>
                      </a:r>
                      <a:r>
                        <a:rPr lang="en-GB" sz="1800" dirty="0" smtClean="0">
                          <a:solidFill>
                            <a:srgbClr val="00B050"/>
                          </a:solidFill>
                          <a:effectLst/>
                          <a:latin typeface="XCCW Joined PC7a" panose="03050602040000000000" pitchFamily="66" charset="0"/>
                        </a:rPr>
                        <a:t>school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Routine weeks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Strategies in class to improve independence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Visitors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comment on how well children behave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6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XCCW Joined PC7a" panose="03050602040000000000" pitchFamily="66" charset="0"/>
              </a:rPr>
              <a:t>Ofsted</a:t>
            </a:r>
            <a:endParaRPr lang="en-GB" u="sng" dirty="0">
              <a:latin typeface="XCCW Joined PC7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XCCW Joined PC7a" panose="03050602040000000000" pitchFamily="66" charset="0"/>
              </a:rPr>
              <a:t>Effectiveness of leadership and management (including safeguarding)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Quality of teaching, learning and assessment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Personal development, behaviour and welfare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Outcomes for pupils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Early Years Provision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Overall effectiveness </a:t>
            </a:r>
            <a:endParaRPr lang="en-GB" dirty="0">
              <a:latin typeface="XCCW Joined PC7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XCCW Joined PC7a" panose="03050602040000000000" pitchFamily="66" charset="0"/>
              </a:rPr>
              <a:t>What do you think? </a:t>
            </a:r>
            <a:endParaRPr lang="en-GB" u="sng" dirty="0">
              <a:latin typeface="XCCW Joined PC7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XCCW Joined PC7a" panose="03050602040000000000" pitchFamily="66" charset="0"/>
              </a:rPr>
              <a:t>What positive changes have you seen? </a:t>
            </a:r>
          </a:p>
          <a:p>
            <a:pPr marL="0" indent="0">
              <a:buNone/>
            </a:pPr>
            <a:endParaRPr lang="en-GB" dirty="0" smtClean="0">
              <a:latin typeface="XCCW Joined PC7a" panose="03050602040000000000" pitchFamily="66" charset="0"/>
            </a:endParaRPr>
          </a:p>
          <a:p>
            <a:r>
              <a:rPr lang="en-GB" dirty="0" smtClean="0">
                <a:latin typeface="XCCW Joined PC7a" panose="03050602040000000000" pitchFamily="66" charset="0"/>
              </a:rPr>
              <a:t>What do you think needs to improve? </a:t>
            </a:r>
          </a:p>
          <a:p>
            <a:endParaRPr lang="en-GB" dirty="0">
              <a:latin typeface="XCCW Joined PC7a" panose="03050602040000000000" pitchFamily="66" charset="0"/>
            </a:endParaRPr>
          </a:p>
          <a:p>
            <a:r>
              <a:rPr lang="en-GB" dirty="0" smtClean="0">
                <a:latin typeface="XCCW Joined PC7a" panose="03050602040000000000" pitchFamily="66" charset="0"/>
              </a:rPr>
              <a:t>What concerns do you have? </a:t>
            </a:r>
          </a:p>
          <a:p>
            <a:endParaRPr lang="en-GB" dirty="0">
              <a:latin typeface="XCCW Joined PC7a" panose="03050602040000000000" pitchFamily="66" charset="0"/>
            </a:endParaRPr>
          </a:p>
          <a:p>
            <a:r>
              <a:rPr lang="en-GB" dirty="0" smtClean="0">
                <a:latin typeface="XCCW Joined PC7a" panose="03050602040000000000" pitchFamily="66" charset="0"/>
              </a:rPr>
              <a:t>Do you have any suggestions?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2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XCCW Joined PC7a" panose="03050602040000000000" pitchFamily="66" charset="0"/>
              </a:rPr>
              <a:t>Next steps</a:t>
            </a:r>
            <a:endParaRPr lang="en-GB" u="sng" dirty="0">
              <a:latin typeface="XCCW Joined PC7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r>
              <a:rPr lang="en-GB" dirty="0" smtClean="0">
                <a:latin typeface="XCCW Joined PC7a" panose="03050602040000000000" pitchFamily="66" charset="0"/>
              </a:rPr>
              <a:t>What would you like to discuss? </a:t>
            </a:r>
            <a:endParaRPr lang="en-GB" dirty="0">
              <a:latin typeface="XCCW Joined PC7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906" y="5765447"/>
            <a:ext cx="1249788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pPr algn="ctr"/>
            <a:r>
              <a:rPr lang="en-GB" u="sng" dirty="0" smtClean="0">
                <a:latin typeface="XCCW Joined PC7a" panose="03050602040000000000" pitchFamily="66" charset="0"/>
              </a:rPr>
              <a:t>Expectations </a:t>
            </a:r>
            <a:endParaRPr lang="en-GB" u="sng" dirty="0">
              <a:latin typeface="XCCW Joined PC7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4663"/>
            <a:ext cx="10515600" cy="47923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XCCW Joined PC7a" panose="03050602040000000000" pitchFamily="66" charset="0"/>
              </a:rPr>
              <a:t>We would like: </a:t>
            </a:r>
          </a:p>
          <a:p>
            <a:pPr marL="0" indent="0">
              <a:buNone/>
            </a:pPr>
            <a:endParaRPr lang="en-GB" dirty="0" smtClean="0">
              <a:latin typeface="XCCW Joined PC7a" panose="03050602040000000000" pitchFamily="66" charset="0"/>
            </a:endParaRPr>
          </a:p>
          <a:p>
            <a:r>
              <a:rPr lang="en-GB" dirty="0" smtClean="0">
                <a:latin typeface="XCCW Joined PC7a" panose="03050602040000000000" pitchFamily="66" charset="0"/>
              </a:rPr>
              <a:t>Positivity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Honesty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Constructive criticism or review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You to think of the best interests for ALL our children, staff, community </a:t>
            </a:r>
          </a:p>
          <a:p>
            <a:pPr marL="0" indent="0">
              <a:buNone/>
            </a:pPr>
            <a:endParaRPr lang="en-GB" dirty="0" smtClean="0">
              <a:latin typeface="XCCW Joined PC7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Joined PC7a" panose="03050602040000000000" pitchFamily="66" charset="0"/>
              </a:rPr>
              <a:t>It is not time to: </a:t>
            </a:r>
            <a:endParaRPr lang="en-GB" dirty="0">
              <a:latin typeface="XCCW Joined PC7a" panose="03050602040000000000" pitchFamily="66" charset="0"/>
            </a:endParaRPr>
          </a:p>
          <a:p>
            <a:r>
              <a:rPr lang="en-GB" dirty="0">
                <a:latin typeface="XCCW Joined PC7a" panose="03050602040000000000" pitchFamily="66" charset="0"/>
              </a:rPr>
              <a:t>M</a:t>
            </a:r>
            <a:r>
              <a:rPr lang="en-GB" dirty="0" smtClean="0">
                <a:latin typeface="XCCW Joined PC7a" panose="03050602040000000000" pitchFamily="66" charset="0"/>
              </a:rPr>
              <a:t>ake a complaint publicly </a:t>
            </a:r>
          </a:p>
          <a:p>
            <a:pPr marL="0" indent="0">
              <a:buNone/>
            </a:pPr>
            <a:endParaRPr lang="en-GB" dirty="0" smtClean="0">
              <a:latin typeface="XCCW Joined PC7a" panose="03050602040000000000" pitchFamily="66" charset="0"/>
            </a:endParaRPr>
          </a:p>
          <a:p>
            <a:r>
              <a:rPr lang="en-GB" dirty="0">
                <a:latin typeface="XCCW Joined PC7a" panose="03050602040000000000" pitchFamily="66" charset="0"/>
              </a:rPr>
              <a:t>D</a:t>
            </a:r>
            <a:r>
              <a:rPr lang="en-GB" dirty="0" smtClean="0">
                <a:latin typeface="XCCW Joined PC7a" panose="03050602040000000000" pitchFamily="66" charset="0"/>
              </a:rPr>
              <a:t>iscuss your child’s learning, class, concerns </a:t>
            </a:r>
          </a:p>
          <a:p>
            <a:endParaRPr lang="en-GB" dirty="0">
              <a:latin typeface="XCCW Joined PC7a" panose="03050602040000000000" pitchFamily="66" charset="0"/>
            </a:endParaRPr>
          </a:p>
          <a:p>
            <a:r>
              <a:rPr lang="en-GB" dirty="0" smtClean="0">
                <a:latin typeface="XCCW Joined PC7a" panose="03050602040000000000" pitchFamily="66" charset="0"/>
              </a:rPr>
              <a:t>A place to be negative or confrontational </a:t>
            </a:r>
            <a:endParaRPr lang="en-GB" dirty="0">
              <a:latin typeface="XCCW Joined PC7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782" y="4972436"/>
            <a:ext cx="1615580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XCCW Joined PC7a" panose="03050602040000000000" pitchFamily="66" charset="0"/>
              </a:rPr>
              <a:t>Our focus today </a:t>
            </a:r>
            <a:endParaRPr lang="en-GB" u="sng" dirty="0">
              <a:latin typeface="XCCW Joined PC7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endParaRPr lang="en-GB" dirty="0">
              <a:latin typeface="XCCW Joined PC7a" panose="03050602040000000000" pitchFamily="66" charset="0"/>
            </a:endParaRPr>
          </a:p>
          <a:p>
            <a:pPr fontAlgn="t"/>
            <a:r>
              <a:rPr lang="en-GB" dirty="0" smtClean="0">
                <a:latin typeface="XCCW Joined PC7a" panose="03050602040000000000" pitchFamily="66" charset="0"/>
              </a:rPr>
              <a:t>Curriculum </a:t>
            </a:r>
          </a:p>
          <a:p>
            <a:pPr fontAlgn="t"/>
            <a:endParaRPr lang="en-GB" dirty="0">
              <a:latin typeface="XCCW Joined PC7a" panose="03050602040000000000" pitchFamily="66" charset="0"/>
            </a:endParaRPr>
          </a:p>
          <a:p>
            <a:pPr fontAlgn="t"/>
            <a:r>
              <a:rPr lang="en-GB" dirty="0" smtClean="0">
                <a:latin typeface="XCCW Joined PC7a" panose="03050602040000000000" pitchFamily="66" charset="0"/>
              </a:rPr>
              <a:t>Ofsted</a:t>
            </a:r>
          </a:p>
          <a:p>
            <a:pPr fontAlgn="t"/>
            <a:endParaRPr lang="en-GB" dirty="0">
              <a:latin typeface="XCCW Joined PC7a" panose="03050602040000000000" pitchFamily="66" charset="0"/>
            </a:endParaRPr>
          </a:p>
          <a:p>
            <a:pPr fontAlgn="t"/>
            <a:r>
              <a:rPr lang="en-GB" dirty="0" smtClean="0">
                <a:latin typeface="XCCW Joined PC7a" panose="03050602040000000000" pitchFamily="66" charset="0"/>
              </a:rPr>
              <a:t>Parental feedback </a:t>
            </a:r>
          </a:p>
          <a:p>
            <a:pPr fontAlgn="t"/>
            <a:endParaRPr lang="en-GB" dirty="0">
              <a:latin typeface="XCCW Joined PC7a" panose="03050602040000000000" pitchFamily="66" charset="0"/>
            </a:endParaRPr>
          </a:p>
          <a:p>
            <a:r>
              <a:rPr lang="en-GB" dirty="0" smtClean="0">
                <a:latin typeface="XCCW Joined PC7a" panose="03050602040000000000" pitchFamily="66" charset="0"/>
              </a:rPr>
              <a:t>Next focus request</a:t>
            </a:r>
            <a:endParaRPr lang="en-GB" dirty="0">
              <a:latin typeface="XCCW Joined PC7a" panose="03050602040000000000" pitchFamily="66" charset="0"/>
            </a:endParaRPr>
          </a:p>
        </p:txBody>
      </p:sp>
      <p:pic>
        <p:nvPicPr>
          <p:cNvPr id="4" name="Picture 3" descr="welbourn-cofe-symbol-blu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324" y="5007928"/>
            <a:ext cx="1614642" cy="1518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5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972"/>
          </a:xfrm>
        </p:spPr>
        <p:txBody>
          <a:bodyPr/>
          <a:lstStyle/>
          <a:p>
            <a:pPr algn="ctr"/>
            <a:r>
              <a:rPr lang="en-GB" u="sng" dirty="0" smtClean="0">
                <a:latin typeface="XCCW Joined PC7a" panose="03050602040000000000" pitchFamily="66" charset="0"/>
              </a:rPr>
              <a:t>The last time we met… </a:t>
            </a:r>
            <a:endParaRPr lang="en-GB" u="sng" dirty="0">
              <a:latin typeface="XCCW Joined PC7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704" y="1512137"/>
            <a:ext cx="10515600" cy="46755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XCCW Joined PC7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Joined PC7a" panose="03050602040000000000" pitchFamily="66" charset="0"/>
              </a:rPr>
              <a:t>Miss Hope and the sports ambassadors shared information about our P.E and well being provision in school. </a:t>
            </a:r>
          </a:p>
          <a:p>
            <a:pPr marL="0" indent="0">
              <a:buNone/>
            </a:pPr>
            <a:endParaRPr lang="en-GB" dirty="0" smtClean="0">
              <a:latin typeface="XCCW Joined PC7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274" y="3161771"/>
            <a:ext cx="4510007" cy="33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XCCW Joined PC7a" panose="03050602040000000000" pitchFamily="66" charset="0"/>
              </a:rPr>
              <a:t>Our journey…</a:t>
            </a:r>
            <a:endParaRPr lang="en-GB" u="sng" dirty="0">
              <a:latin typeface="XCCW Joined PC7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XCCW Joined PC7a" panose="03050602040000000000" pitchFamily="66" charset="0"/>
              </a:rPr>
              <a:t>Our ‘Why?’ or intent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What our children need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How they learn best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What Welbourn has to offer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What our children are interested in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What resources we need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What we want for our children ‘Welbourn Wish’</a:t>
            </a:r>
          </a:p>
          <a:p>
            <a:endParaRPr lang="en-GB" dirty="0">
              <a:latin typeface="XCCW Joined PC7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5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153"/>
            <a:ext cx="10515600" cy="812746"/>
          </a:xfrm>
        </p:spPr>
        <p:txBody>
          <a:bodyPr/>
          <a:lstStyle/>
          <a:p>
            <a:pPr algn="ctr"/>
            <a:r>
              <a:rPr lang="en-GB" u="sng" dirty="0" smtClean="0">
                <a:latin typeface="XCCW Joined PC7a" panose="03050602040000000000" pitchFamily="66" charset="0"/>
              </a:rPr>
              <a:t>The Curriculum </a:t>
            </a:r>
            <a:endParaRPr lang="en-GB" u="sng" dirty="0">
              <a:latin typeface="XCCW Joined PC7a" panose="0305060204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>
                <a:latin typeface="XCCW Joined PC7a" panose="03050602040000000000" pitchFamily="66" charset="0"/>
              </a:rPr>
              <a:t>Our Strapline…. </a:t>
            </a:r>
          </a:p>
          <a:p>
            <a:pPr marL="0" indent="0" algn="just" fontAlgn="base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>
                <a:latin typeface="XCCW Joined PC7a" panose="03050602040000000000" pitchFamily="66" charset="0"/>
              </a:rPr>
              <a:t>‘Believe, Excite, Succeed, Together’ </a:t>
            </a:r>
          </a:p>
          <a:p>
            <a:pPr marL="0" indent="0">
              <a:buNone/>
            </a:pPr>
            <a:endParaRPr lang="en-GB" dirty="0">
              <a:latin typeface="XCCW Joined PC7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Joined PC7a" panose="03050602040000000000" pitchFamily="66" charset="0"/>
              </a:rPr>
              <a:t>Curriculum </a:t>
            </a:r>
            <a:r>
              <a:rPr lang="en-GB" dirty="0">
                <a:latin typeface="XCCW Joined PC7a" panose="03050602040000000000" pitchFamily="66" charset="0"/>
              </a:rPr>
              <a:t>Intent… </a:t>
            </a:r>
          </a:p>
          <a:p>
            <a:pPr marL="0" indent="0">
              <a:buNone/>
            </a:pPr>
            <a:endParaRPr lang="en-GB" dirty="0">
              <a:latin typeface="XCCW Joined PC7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Joined PC7a" panose="03050602040000000000" pitchFamily="66" charset="0"/>
              </a:rPr>
              <a:t>Our curriculum aims to provide a breadth of opportunities to instil a love of learning and prepare our unique children for an ever changing modern world.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6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153"/>
            <a:ext cx="10515600" cy="812746"/>
          </a:xfrm>
        </p:spPr>
        <p:txBody>
          <a:bodyPr/>
          <a:lstStyle/>
          <a:p>
            <a:pPr algn="ctr"/>
            <a:r>
              <a:rPr lang="en-GB" u="sng" dirty="0" smtClean="0">
                <a:latin typeface="XCCW Joined PC7a" panose="03050602040000000000" pitchFamily="66" charset="0"/>
              </a:rPr>
              <a:t>The Curriculum </a:t>
            </a:r>
            <a:endParaRPr lang="en-GB" u="sng" dirty="0">
              <a:latin typeface="XCCW Joined PC7a" panose="03050602040000000000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71900"/>
              </p:ext>
            </p:extLst>
          </p:nvPr>
        </p:nvGraphicFramePr>
        <p:xfrm>
          <a:off x="198895" y="1100379"/>
          <a:ext cx="11794210" cy="5527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4210">
                  <a:extLst>
                    <a:ext uri="{9D8B030D-6E8A-4147-A177-3AD203B41FA5}">
                      <a16:colId xmlns:a16="http://schemas.microsoft.com/office/drawing/2014/main" val="2976531154"/>
                    </a:ext>
                  </a:extLst>
                </a:gridCol>
              </a:tblGrid>
              <a:tr h="552721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XCCW Joined PC7a" panose="03050602040000000000" pitchFamily="66" charset="0"/>
                        </a:rPr>
                        <a:t>Our </a:t>
                      </a: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Vision…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At Welbourn C of E Primary School, it is our privilege to nurture and inspire each other to be considerate, hard-working and creative; reaching their full potential in a loving school community. We do this by: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Providing a stimulating and enriching curriculum, tailored to meet the needs of all learners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Continuously setting high expectations required to strive for personal excellence.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Providing nurture and security, reflected in a caring Christian ethos.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Affording creative opportunity, enabling children to flourish in art, music and drama.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Encouraging teamwork and respect; governors, staff and children working together in our school and wider community.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Valuing each individual, ensuring that each child’s unique qualities are developed and they receive the education they deserve.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Unlocking the potential in each individual and developing academic skills needed for lifelong learning, including ingenuity, problem-solving and curiosity.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Fostering a positive atmosphere in developing essential emotional skills, including aspiration, perseverance, and independence.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PC7a" panose="03050602040000000000" pitchFamily="66" charset="0"/>
                        </a:rPr>
                        <a:t>At the heart of all we do, we strive to make our children’s experiences of primary school enriching, engaging, successful, happy and fun.</a:t>
                      </a:r>
                      <a:endParaRPr lang="en-GB" sz="1800" dirty="0">
                        <a:effectLst/>
                        <a:latin typeface="XCCW Joined PC7a" panose="03050602040000000000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37965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51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PC7a" panose="03050602040000000000" pitchFamily="66" charset="0"/>
              </a:rPr>
              <a:t>We now have…</a:t>
            </a:r>
            <a:endParaRPr lang="en-GB" dirty="0">
              <a:latin typeface="XCCW Joined PC7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XCCW Joined PC7a" panose="03050602040000000000" pitchFamily="66" charset="0"/>
              </a:rPr>
              <a:t>A progressive curriculum in place for Maths, English, IT and R.E 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Topic approached curriculum for all other subjects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Planned trips, visits and visitors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Planned themed days and weeks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Updated the website with our class overviews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Planned links to other subjects </a:t>
            </a:r>
          </a:p>
          <a:p>
            <a:r>
              <a:rPr lang="en-GB" dirty="0" smtClean="0">
                <a:latin typeface="XCCW Joined PC7a" panose="03050602040000000000" pitchFamily="66" charset="0"/>
              </a:rPr>
              <a:t>Planned first hand experiences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58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05" y="25490"/>
            <a:ext cx="10515600" cy="483961"/>
          </a:xfrm>
        </p:spPr>
        <p:txBody>
          <a:bodyPr>
            <a:normAutofit/>
          </a:bodyPr>
          <a:lstStyle/>
          <a:p>
            <a:pPr algn="ctr"/>
            <a:r>
              <a:rPr lang="en-GB" sz="2400" u="sng" dirty="0" smtClean="0">
                <a:latin typeface="XCCW Joined PC7a" panose="03050602040000000000" pitchFamily="66" charset="0"/>
              </a:rPr>
              <a:t>Our priorities</a:t>
            </a:r>
            <a:endParaRPr lang="en-GB" sz="2400" u="sng" dirty="0">
              <a:latin typeface="XCCW Joined PC7a" panose="03050602040000000000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504488"/>
              </p:ext>
            </p:extLst>
          </p:nvPr>
        </p:nvGraphicFramePr>
        <p:xfrm>
          <a:off x="336483" y="509451"/>
          <a:ext cx="11587654" cy="6296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7654">
                  <a:extLst>
                    <a:ext uri="{9D8B030D-6E8A-4147-A177-3AD203B41FA5}">
                      <a16:colId xmlns:a16="http://schemas.microsoft.com/office/drawing/2014/main" val="723063032"/>
                    </a:ext>
                  </a:extLst>
                </a:gridCol>
              </a:tblGrid>
              <a:tr h="213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190240" algn="l"/>
                          <a:tab pos="4961255" algn="ctr"/>
                        </a:tabLs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58350"/>
                  </a:ext>
                </a:extLst>
              </a:tr>
              <a:tr h="1644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1. </a:t>
                      </a: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Improve leadership, management and governance of the school by ensuring that: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Subject leaders receive the necessary training and time to develop their leadership skills and to monitor the quality of teaching effectively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Leaders at all levels, including governors, embed those strategies that they have already put into place to ensure that teachers' assessment of pupils' achievement is accurate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There are increased opportunities both within mathematics lessons and the wider curriculum for pupils to develop their mathematical skills, particularly  their problem solving and reasoning skills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883287"/>
                  </a:ext>
                </a:extLst>
              </a:tr>
              <a:tr h="156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2. </a:t>
                      </a: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Improve the quality of teaching and the progress made by all pupils, by ensuring that: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Assessment information is used effectively when planning pupils' future learning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Consistently set activities provide sufficient support and challenge for all pupils, particularly the middle-attaining pupils and the most able to enable them to make at least the progress they should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Staff can quickly clarify any misconceptions that pupils may demonstrate in their learning, so that pupils become secure in their knowledge, skills and understanding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98268"/>
                  </a:ext>
                </a:extLst>
              </a:tr>
              <a:tr h="1522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3</a:t>
                      </a: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. Raise pupil attainment throughout the school by ensuring that: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All assessment data is accurate based on standardised tests, internal tracking and moderation of age related expectations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The curriculum is fit for purpose and provides opportunities to use and apply key skills within R, W and M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 The gap for all pupils between School and National is diminished in all areas for all groups, in particular EYFS, maths whole school and KS1 writing 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503383"/>
                  </a:ext>
                </a:extLst>
              </a:tr>
              <a:tr h="1353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4. </a:t>
                      </a: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XCCW Joined PC7a" panose="03050602040000000000" pitchFamily="66" charset="0"/>
                        </a:rPr>
                        <a:t>Improve pupils’ personal development, behaviour and welfare by: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Working closely with parents to develop and sustain strong relationships, as partners in learning, ensuring attendance and punctuality improves, especially those who are persistently absent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Increasing expectations of pupil behaviour in line with school policy and supporting those pupils who require help to develop better self-regulation and management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XCCW Joined PC7a" panose="03050602040000000000" pitchFamily="66" charset="0"/>
                        </a:rPr>
                        <a:t>Agreed behaviours for learning are consistently embedded across the school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XCCW Joined PC7a" panose="03050602040000000000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6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7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1451</Words>
  <Application>Microsoft Office PowerPoint</Application>
  <PresentationFormat>Widescreen</PresentationFormat>
  <Paragraphs>169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XCCW Joined PC7a</vt:lpstr>
      <vt:lpstr>Office Theme</vt:lpstr>
      <vt:lpstr>Parent Forum </vt:lpstr>
      <vt:lpstr>Expectations </vt:lpstr>
      <vt:lpstr>Our focus today </vt:lpstr>
      <vt:lpstr>The last time we met… </vt:lpstr>
      <vt:lpstr>Our journey…</vt:lpstr>
      <vt:lpstr>The Curriculum </vt:lpstr>
      <vt:lpstr>The Curriculum </vt:lpstr>
      <vt:lpstr>We now have…</vt:lpstr>
      <vt:lpstr>Our priorities</vt:lpstr>
      <vt:lpstr>PowerPoint Presentation</vt:lpstr>
      <vt:lpstr>PowerPoint Presentation</vt:lpstr>
      <vt:lpstr>PowerPoint Presentation</vt:lpstr>
      <vt:lpstr>PowerPoint Presentation</vt:lpstr>
      <vt:lpstr>Ofsted</vt:lpstr>
      <vt:lpstr>What do you think?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Boulter</dc:creator>
  <cp:lastModifiedBy>Tracy Boulter</cp:lastModifiedBy>
  <cp:revision>122</cp:revision>
  <dcterms:created xsi:type="dcterms:W3CDTF">2018-08-13T21:05:01Z</dcterms:created>
  <dcterms:modified xsi:type="dcterms:W3CDTF">2019-09-08T16:09:03Z</dcterms:modified>
</cp:coreProperties>
</file>